
<file path=[Content_Types].xml><?xml version="1.0" encoding="utf-8"?>
<Types xmlns="http://schemas.openxmlformats.org/package/2006/content-types">
  <Default Extension="jpeg" ContentType="image/jpeg"/>
  <Default Extension="vml" ContentType="application/vnd.openxmlformats-officedocument.vmlDrawing"/>
  <Default Extension="bin" ContentType="application/vnd.openxmlformats-officedocument.oleObject"/>
  <Default Extension="wmf" ContentType="image/x-wmf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70" r:id="rId4"/>
    <p:sldId id="257" r:id="rId5"/>
    <p:sldId id="259" r:id="rId6"/>
    <p:sldId id="269" r:id="rId7"/>
    <p:sldId id="261" r:id="rId8"/>
    <p:sldId id="263" r:id="rId9"/>
    <p:sldId id="264" r:id="rId10"/>
    <p:sldId id="262" r:id="rId11"/>
    <p:sldId id="265" r:id="rId12"/>
    <p:sldId id="266" r:id="rId13"/>
    <p:sldId id="272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drawings/_rels/vmlDrawing1.vml.rels><?xml version="1.0" encoding="UTF-8" standalone="yes"?>
<Relationships xmlns="http://schemas.openxmlformats.org/package/2006/relationships"><Relationship Id="rId7" Type="http://schemas.openxmlformats.org/officeDocument/2006/relationships/image" Target="../media/image12.wmf"/><Relationship Id="rId6" Type="http://schemas.openxmlformats.org/officeDocument/2006/relationships/image" Target="../media/image11.wmf"/><Relationship Id="rId5" Type="http://schemas.openxmlformats.org/officeDocument/2006/relationships/image" Target="../media/image10.wmf"/><Relationship Id="rId4" Type="http://schemas.openxmlformats.org/officeDocument/2006/relationships/image" Target="../media/image9.wmf"/><Relationship Id="rId3" Type="http://schemas.openxmlformats.org/officeDocument/2006/relationships/image" Target="../media/image8.wmf"/><Relationship Id="rId2" Type="http://schemas.openxmlformats.org/officeDocument/2006/relationships/image" Target="../media/image7.wmf"/><Relationship Id="rId1" Type="http://schemas.openxmlformats.org/officeDocument/2006/relationships/image" Target="../media/image6.wmf"/></Relationships>
</file>

<file path=ppt/media/>
</file>

<file path=ppt/media/image1.jpeg>
</file>

<file path=ppt/media/image10.wmf>
</file>

<file path=ppt/media/image11.wmf>
</file>

<file path=ppt/media/image12.wmf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image" Target="../media/image1.jpeg"/><Relationship Id="rId2" Type="http://schemas.openxmlformats.org/officeDocument/2006/relationships/tags" Target="../tags/tag1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63.xml"/><Relationship Id="rId4" Type="http://schemas.openxmlformats.org/officeDocument/2006/relationships/tags" Target="../tags/tag62.xml"/><Relationship Id="rId3" Type="http://schemas.openxmlformats.org/officeDocument/2006/relationships/tags" Target="../tags/tag61.xml"/><Relationship Id="rId2" Type="http://schemas.openxmlformats.org/officeDocument/2006/relationships/tags" Target="../tags/tag60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0.xml"/><Relationship Id="rId8" Type="http://schemas.openxmlformats.org/officeDocument/2006/relationships/tags" Target="../tags/tag69.xml"/><Relationship Id="rId7" Type="http://schemas.openxmlformats.org/officeDocument/2006/relationships/tags" Target="../tags/tag68.xml"/><Relationship Id="rId6" Type="http://schemas.openxmlformats.org/officeDocument/2006/relationships/tags" Target="../tags/tag67.xml"/><Relationship Id="rId5" Type="http://schemas.openxmlformats.org/officeDocument/2006/relationships/tags" Target="../tags/tag66.xml"/><Relationship Id="rId4" Type="http://schemas.openxmlformats.org/officeDocument/2006/relationships/tags" Target="../tags/tag65.xml"/><Relationship Id="rId3" Type="http://schemas.openxmlformats.org/officeDocument/2006/relationships/image" Target="../media/image2.jpeg"/><Relationship Id="rId2" Type="http://schemas.openxmlformats.org/officeDocument/2006/relationships/tags" Target="../tags/tag64.xml"/><Relationship Id="rId14" Type="http://schemas.openxmlformats.org/officeDocument/2006/relationships/tags" Target="../tags/tag75.xml"/><Relationship Id="rId13" Type="http://schemas.openxmlformats.org/officeDocument/2006/relationships/tags" Target="../tags/tag74.xml"/><Relationship Id="rId12" Type="http://schemas.openxmlformats.org/officeDocument/2006/relationships/tags" Target="../tags/tag73.xml"/><Relationship Id="rId11" Type="http://schemas.openxmlformats.org/officeDocument/2006/relationships/tags" Target="../tags/tag72.xml"/><Relationship Id="rId10" Type="http://schemas.openxmlformats.org/officeDocument/2006/relationships/tags" Target="../tags/tag71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7" Type="http://schemas.openxmlformats.org/officeDocument/2006/relationships/tags" Target="../tags/tag85.xml"/><Relationship Id="rId6" Type="http://schemas.openxmlformats.org/officeDocument/2006/relationships/tags" Target="../tags/tag84.xml"/><Relationship Id="rId5" Type="http://schemas.openxmlformats.org/officeDocument/2006/relationships/tags" Target="../tags/tag83.xml"/><Relationship Id="rId4" Type="http://schemas.openxmlformats.org/officeDocument/2006/relationships/tags" Target="../tags/tag82.xml"/><Relationship Id="rId3" Type="http://schemas.openxmlformats.org/officeDocument/2006/relationships/tags" Target="../tags/tag81.xml"/><Relationship Id="rId2" Type="http://schemas.openxmlformats.org/officeDocument/2006/relationships/tags" Target="../tags/tag80.xm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tags" Target="../tags/tag92.xml"/><Relationship Id="rId7" Type="http://schemas.openxmlformats.org/officeDocument/2006/relationships/tags" Target="../tags/tag91.xml"/><Relationship Id="rId6" Type="http://schemas.openxmlformats.org/officeDocument/2006/relationships/tags" Target="../tags/tag90.xml"/><Relationship Id="rId5" Type="http://schemas.openxmlformats.org/officeDocument/2006/relationships/tags" Target="../tags/tag89.xml"/><Relationship Id="rId4" Type="http://schemas.openxmlformats.org/officeDocument/2006/relationships/tags" Target="../tags/tag88.xml"/><Relationship Id="rId3" Type="http://schemas.openxmlformats.org/officeDocument/2006/relationships/tags" Target="../tags/tag87.xml"/><Relationship Id="rId2" Type="http://schemas.openxmlformats.org/officeDocument/2006/relationships/tags" Target="../tags/tag86.xml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tags" Target="../tags/tag99.xml"/><Relationship Id="rId7" Type="http://schemas.openxmlformats.org/officeDocument/2006/relationships/tags" Target="../tags/tag98.xml"/><Relationship Id="rId6" Type="http://schemas.openxmlformats.org/officeDocument/2006/relationships/tags" Target="../tags/tag97.xml"/><Relationship Id="rId5" Type="http://schemas.openxmlformats.org/officeDocument/2006/relationships/tags" Target="../tags/tag96.xml"/><Relationship Id="rId4" Type="http://schemas.openxmlformats.org/officeDocument/2006/relationships/tags" Target="../tags/tag95.xml"/><Relationship Id="rId3" Type="http://schemas.openxmlformats.org/officeDocument/2006/relationships/tags" Target="../tags/tag94.xml"/><Relationship Id="rId2" Type="http://schemas.openxmlformats.org/officeDocument/2006/relationships/tags" Target="../tags/tag93.xml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9" Type="http://schemas.openxmlformats.org/officeDocument/2006/relationships/tags" Target="../tags/tag114.xml"/><Relationship Id="rId8" Type="http://schemas.openxmlformats.org/officeDocument/2006/relationships/tags" Target="../tags/tag113.xml"/><Relationship Id="rId7" Type="http://schemas.openxmlformats.org/officeDocument/2006/relationships/tags" Target="../tags/tag112.xml"/><Relationship Id="rId6" Type="http://schemas.openxmlformats.org/officeDocument/2006/relationships/tags" Target="../tags/tag111.xml"/><Relationship Id="rId5" Type="http://schemas.openxmlformats.org/officeDocument/2006/relationships/tags" Target="../tags/tag110.xml"/><Relationship Id="rId4" Type="http://schemas.openxmlformats.org/officeDocument/2006/relationships/tags" Target="../tags/tag109.xml"/><Relationship Id="rId3" Type="http://schemas.openxmlformats.org/officeDocument/2006/relationships/tags" Target="../tags/tag108.xml"/><Relationship Id="rId2" Type="http://schemas.openxmlformats.org/officeDocument/2006/relationships/tags" Target="../tags/tag107.xml"/><Relationship Id="rId10" Type="http://schemas.openxmlformats.org/officeDocument/2006/relationships/tags" Target="../tags/tag115.xm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121.xml"/><Relationship Id="rId6" Type="http://schemas.openxmlformats.org/officeDocument/2006/relationships/tags" Target="../tags/tag120.xml"/><Relationship Id="rId5" Type="http://schemas.openxmlformats.org/officeDocument/2006/relationships/tags" Target="../tags/tag119.xml"/><Relationship Id="rId4" Type="http://schemas.openxmlformats.org/officeDocument/2006/relationships/tags" Target="../tags/tag118.xml"/><Relationship Id="rId3" Type="http://schemas.openxmlformats.org/officeDocument/2006/relationships/tags" Target="../tags/tag117.xml"/><Relationship Id="rId2" Type="http://schemas.openxmlformats.org/officeDocument/2006/relationships/tags" Target="../tags/tag116.xml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7.xml"/><Relationship Id="rId5" Type="http://schemas.openxmlformats.org/officeDocument/2006/relationships/tags" Target="../tags/tag16.xml"/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image" Target="../media/image2.jpeg"/><Relationship Id="rId2" Type="http://schemas.openxmlformats.org/officeDocument/2006/relationships/tags" Target="../tags/tag18.xml"/><Relationship Id="rId10" Type="http://schemas.openxmlformats.org/officeDocument/2006/relationships/tags" Target="../tags/tag25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31.xml"/><Relationship Id="rId6" Type="http://schemas.openxmlformats.org/officeDocument/2006/relationships/tags" Target="../tags/tag30.xml"/><Relationship Id="rId5" Type="http://schemas.openxmlformats.org/officeDocument/2006/relationships/tags" Target="../tags/tag29.xml"/><Relationship Id="rId4" Type="http://schemas.openxmlformats.org/officeDocument/2006/relationships/tags" Target="../tags/tag28.xml"/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39.xml"/><Relationship Id="rId8" Type="http://schemas.openxmlformats.org/officeDocument/2006/relationships/tags" Target="../tags/tag38.xml"/><Relationship Id="rId7" Type="http://schemas.openxmlformats.org/officeDocument/2006/relationships/tags" Target="../tags/tag37.xml"/><Relationship Id="rId6" Type="http://schemas.openxmlformats.org/officeDocument/2006/relationships/tags" Target="../tags/tag36.xml"/><Relationship Id="rId5" Type="http://schemas.openxmlformats.org/officeDocument/2006/relationships/tags" Target="../tags/tag35.xml"/><Relationship Id="rId4" Type="http://schemas.openxmlformats.org/officeDocument/2006/relationships/tags" Target="../tags/tag34.xml"/><Relationship Id="rId3" Type="http://schemas.openxmlformats.org/officeDocument/2006/relationships/tags" Target="../tags/tag33.xml"/><Relationship Id="rId2" Type="http://schemas.openxmlformats.org/officeDocument/2006/relationships/tags" Target="../tags/tag3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8" Type="http://schemas.openxmlformats.org/officeDocument/2006/relationships/tags" Target="../tags/tag45.xml"/><Relationship Id="rId7" Type="http://schemas.openxmlformats.org/officeDocument/2006/relationships/tags" Target="../tags/tag44.xml"/><Relationship Id="rId6" Type="http://schemas.openxmlformats.org/officeDocument/2006/relationships/tags" Target="../tags/tag43.xml"/><Relationship Id="rId5" Type="http://schemas.openxmlformats.org/officeDocument/2006/relationships/tags" Target="../tags/tag42.xml"/><Relationship Id="rId4" Type="http://schemas.openxmlformats.org/officeDocument/2006/relationships/tags" Target="../tags/tag41.xml"/><Relationship Id="rId3" Type="http://schemas.openxmlformats.org/officeDocument/2006/relationships/image" Target="../media/image2.jpeg"/><Relationship Id="rId2" Type="http://schemas.openxmlformats.org/officeDocument/2006/relationships/tags" Target="../tags/tag4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48.xml"/><Relationship Id="rId3" Type="http://schemas.openxmlformats.org/officeDocument/2006/relationships/tags" Target="../tags/tag47.xml"/><Relationship Id="rId2" Type="http://schemas.openxmlformats.org/officeDocument/2006/relationships/tags" Target="../tags/tag46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54.xml"/><Relationship Id="rId6" Type="http://schemas.openxmlformats.org/officeDocument/2006/relationships/tags" Target="../tags/tag53.xml"/><Relationship Id="rId5" Type="http://schemas.openxmlformats.org/officeDocument/2006/relationships/tags" Target="../tags/tag52.xml"/><Relationship Id="rId4" Type="http://schemas.openxmlformats.org/officeDocument/2006/relationships/tags" Target="../tags/tag51.xml"/><Relationship Id="rId3" Type="http://schemas.openxmlformats.org/officeDocument/2006/relationships/tags" Target="../tags/tag50.xml"/><Relationship Id="rId2" Type="http://schemas.openxmlformats.org/officeDocument/2006/relationships/tags" Target="../tags/tag49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\Users\wps\Desktop\shutterstock_1718852713 s.jpgshutterstock_1718852713 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/>
          <a:stretch>
            <a:fillRect/>
          </a:stretch>
        </p:blipFill>
        <p:spPr>
          <a:xfrm>
            <a:off x="2692400" y="421005"/>
            <a:ext cx="9048115" cy="6013450"/>
          </a:xfrm>
          <a:prstGeom prst="rect">
            <a:avLst/>
          </a:prstGeom>
        </p:spPr>
      </p:pic>
      <p:grpSp>
        <p:nvGrpSpPr>
          <p:cNvPr id="8" name="组合 7"/>
          <p:cNvGrpSpPr/>
          <p:nvPr>
            <p:custDataLst>
              <p:tags r:id="rId4"/>
            </p:custDataLst>
          </p:nvPr>
        </p:nvGrpSpPr>
        <p:grpSpPr>
          <a:xfrm flipH="1">
            <a:off x="640080" y="1176020"/>
            <a:ext cx="76200" cy="4504690"/>
            <a:chOff x="1057" y="2067"/>
            <a:chExt cx="35" cy="6667"/>
          </a:xfrm>
        </p:grpSpPr>
        <p:cxnSp>
          <p:nvCxnSpPr>
            <p:cNvPr id="9" name="直接连接符 8"/>
            <p:cNvCxnSpPr/>
            <p:nvPr>
              <p:custDataLst>
                <p:tags r:id="rId5"/>
              </p:custDataLst>
            </p:nvPr>
          </p:nvCxnSpPr>
          <p:spPr>
            <a:xfrm>
              <a:off x="1092" y="2067"/>
              <a:ext cx="0" cy="6666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>
              <p:custDataLst>
                <p:tags r:id="rId6"/>
              </p:custDataLst>
            </p:nvPr>
          </p:nvCxnSpPr>
          <p:spPr>
            <a:xfrm>
              <a:off x="1057" y="2068"/>
              <a:ext cx="0" cy="6666"/>
            </a:xfrm>
            <a:prstGeom prst="line">
              <a:avLst/>
            </a:prstGeom>
            <a:ln w="3175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" name="矩形 10"/>
          <p:cNvSpPr/>
          <p:nvPr>
            <p:custDataLst>
              <p:tags r:id="rId7"/>
            </p:custDataLst>
          </p:nvPr>
        </p:nvSpPr>
        <p:spPr>
          <a:xfrm>
            <a:off x="1797050" y="2292350"/>
            <a:ext cx="5421630" cy="227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1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11"/>
            </p:custDataLst>
          </p:nvPr>
        </p:nvSpPr>
        <p:spPr>
          <a:xfrm>
            <a:off x="2035175" y="3152775"/>
            <a:ext cx="5076825" cy="870503"/>
          </a:xfrm>
        </p:spPr>
        <p:txBody>
          <a:bodyPr lIns="90000" tIns="46800" rIns="90000" bIns="46800" anchor="b" anchorCtr="0">
            <a:normAutofit/>
          </a:bodyPr>
          <a:lstStyle>
            <a:lvl1pPr algn="l">
              <a:defRPr sz="4000" b="0" spc="600" baseline="0">
                <a:solidFill>
                  <a:schemeClr val="bg1"/>
                </a:solidFill>
                <a:latin typeface="Arial" panose="020B0604020202020204" pitchFamily="34" charset="0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12"/>
            </p:custDataLst>
          </p:nvPr>
        </p:nvSpPr>
        <p:spPr>
          <a:xfrm>
            <a:off x="2035175" y="4038204"/>
            <a:ext cx="5076824" cy="429021"/>
          </a:xfrm>
        </p:spPr>
        <p:txBody>
          <a:bodyPr lIns="90000" tIns="46800" rIns="90000" bIns="46800" anchor="t">
            <a:normAutofit/>
          </a:bodyPr>
          <a:lstStyle>
            <a:lvl1pPr marL="0" indent="0" algn="dist" eaLnBrk="1" fontAlgn="auto" latinLnBrk="0" hangingPunct="1">
              <a:lnSpc>
                <a:spcPct val="100000"/>
              </a:lnSpc>
              <a:buNone/>
              <a:defRPr sz="1800" u="none" strike="noStrike" kern="1200" cap="none" spc="200" normalizeH="0" baseline="0">
                <a:solidFill>
                  <a:schemeClr val="bg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 hasCustomPrompt="1"/>
            <p:custDataLst>
              <p:tags r:id="rId13"/>
            </p:custDataLst>
          </p:nvPr>
        </p:nvSpPr>
        <p:spPr>
          <a:xfrm>
            <a:off x="407988" y="361950"/>
            <a:ext cx="1627178" cy="509414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4"/>
            </p:custDataLst>
          </p:nvPr>
        </p:nvSpPr>
        <p:spPr>
          <a:xfrm>
            <a:off x="433070" y="5892800"/>
            <a:ext cx="1626870" cy="422910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>
            <a:lvl1pPr>
              <a:defRPr baseline="0"/>
            </a:lvl1pPr>
            <a:lvl2pPr>
              <a:defRPr baseline="0"/>
            </a:lvl2pPr>
            <a:lvl3pPr>
              <a:defRPr baseline="0"/>
            </a:lvl3pPr>
            <a:lvl4pPr>
              <a:defRPr baseline="0"/>
            </a:lvl4pPr>
            <a:lvl5pPr>
              <a:defRPr baseline="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:\Users\wps\Desktop\shutterstock_1718852713 s.jpgshutterstock_1718852713 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3237" t="19662" b="8341"/>
          <a:stretch>
            <a:fillRect/>
          </a:stretch>
        </p:blipFill>
        <p:spPr>
          <a:xfrm flipH="1">
            <a:off x="2647315" y="367030"/>
            <a:ext cx="9158605" cy="6106160"/>
          </a:xfrm>
          <a:prstGeom prst="rect">
            <a:avLst/>
          </a:prstGeom>
        </p:spPr>
      </p:pic>
      <p:sp>
        <p:nvSpPr>
          <p:cNvPr id="7" name="矩形 6"/>
          <p:cNvSpPr/>
          <p:nvPr>
            <p:custDataLst>
              <p:tags r:id="rId4"/>
            </p:custDataLst>
          </p:nvPr>
        </p:nvSpPr>
        <p:spPr>
          <a:xfrm>
            <a:off x="1797050" y="2292350"/>
            <a:ext cx="5421630" cy="22733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3" name="组合 12"/>
          <p:cNvGrpSpPr/>
          <p:nvPr>
            <p:custDataLst>
              <p:tags r:id="rId5"/>
            </p:custDataLst>
          </p:nvPr>
        </p:nvGrpSpPr>
        <p:grpSpPr>
          <a:xfrm flipH="1">
            <a:off x="640080" y="1176020"/>
            <a:ext cx="76200" cy="4504690"/>
            <a:chOff x="1057" y="2067"/>
            <a:chExt cx="35" cy="6667"/>
          </a:xfrm>
        </p:grpSpPr>
        <p:cxnSp>
          <p:nvCxnSpPr>
            <p:cNvPr id="14" name="直接连接符 13"/>
            <p:cNvCxnSpPr/>
            <p:nvPr>
              <p:custDataLst>
                <p:tags r:id="rId6"/>
              </p:custDataLst>
            </p:nvPr>
          </p:nvCxnSpPr>
          <p:spPr>
            <a:xfrm>
              <a:off x="1092" y="2067"/>
              <a:ext cx="0" cy="6666"/>
            </a:xfrm>
            <a:prstGeom prst="line">
              <a:avLst/>
            </a:prstGeom>
            <a:ln w="7620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>
              <p:custDataLst>
                <p:tags r:id="rId7"/>
              </p:custDataLst>
            </p:nvPr>
          </p:nvCxnSpPr>
          <p:spPr>
            <a:xfrm>
              <a:off x="1057" y="2068"/>
              <a:ext cx="0" cy="6666"/>
            </a:xfrm>
            <a:prstGeom prst="line">
              <a:avLst/>
            </a:prstGeom>
            <a:ln w="31750">
              <a:solidFill>
                <a:schemeClr val="tx1">
                  <a:lumMod val="85000"/>
                  <a:lumOff val="15000"/>
                </a:scheme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8"/>
            </p:custDataLst>
          </p:nvPr>
        </p:nvSpPr>
        <p:spPr>
          <a:xfrm>
            <a:off x="2466339" y="2516029"/>
            <a:ext cx="4631145" cy="1147445"/>
          </a:xfrm>
        </p:spPr>
        <p:txBody>
          <a:bodyPr vert="horz" lIns="90000" tIns="46800" rIns="90000" bIns="0" rtlCol="0" anchor="b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7200" b="0" i="0" u="none" strike="noStrike" kern="1200" cap="none" spc="600" normalizeH="0" baseline="0" noProof="1" dirty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背景标题</a:t>
            </a:r>
            <a:endParaRPr dirty="0"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3" hasCustomPrompt="1"/>
            <p:custDataLst>
              <p:tags r:id="rId12"/>
            </p:custDataLst>
          </p:nvPr>
        </p:nvSpPr>
        <p:spPr>
          <a:xfrm>
            <a:off x="2466340" y="3671885"/>
            <a:ext cx="4631146" cy="460375"/>
          </a:xfrm>
        </p:spPr>
        <p:txBody>
          <a:bodyPr lIns="90000" rIns="90000" bIns="46800"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400">
                <a:solidFill>
                  <a:schemeClr val="bg1"/>
                </a:solidFill>
              </a:defRPr>
            </a:lvl2pPr>
            <a:lvl3pPr marL="914400" indent="0">
              <a:buNone/>
              <a:defRPr sz="2400">
                <a:solidFill>
                  <a:schemeClr val="bg1"/>
                </a:solidFill>
              </a:defRPr>
            </a:lvl3pPr>
            <a:lvl4pPr marL="1371600" indent="0">
              <a:buNone/>
              <a:defRPr sz="2400">
                <a:solidFill>
                  <a:schemeClr val="bg1"/>
                </a:solidFill>
              </a:defRPr>
            </a:lvl4pPr>
            <a:lvl5pPr marL="1828800" indent="0">
              <a:buNone/>
              <a:defRPr sz="2400">
                <a:solidFill>
                  <a:schemeClr val="bg1"/>
                </a:solidFill>
              </a:defRPr>
            </a:lvl5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4" hasCustomPrompt="1"/>
            <p:custDataLst>
              <p:tags r:id="rId13"/>
            </p:custDataLst>
          </p:nvPr>
        </p:nvSpPr>
        <p:spPr>
          <a:xfrm>
            <a:off x="406400" y="366713"/>
            <a:ext cx="2059928" cy="417829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21" name="文本占位符 20"/>
          <p:cNvSpPr>
            <a:spLocks noGrp="1"/>
          </p:cNvSpPr>
          <p:nvPr>
            <p:ph type="body" sz="quarter" idx="15" hasCustomPrompt="1"/>
            <p:custDataLst>
              <p:tags r:id="rId14"/>
            </p:custDataLst>
          </p:nvPr>
        </p:nvSpPr>
        <p:spPr>
          <a:xfrm>
            <a:off x="406400" y="5940425"/>
            <a:ext cx="2059933" cy="3683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4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8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7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8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9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0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7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\Users\wps\Desktop\shutterstock_1718852713 s.jpgshutterstock_1718852713 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14582" t="36239" r="521" b="672"/>
          <a:stretch>
            <a:fillRect/>
          </a:stretch>
        </p:blipFill>
        <p:spPr>
          <a:xfrm>
            <a:off x="0" y="0"/>
            <a:ext cx="10448925" cy="6858635"/>
          </a:xfrm>
          <a:prstGeom prst="rect">
            <a:avLst/>
          </a:prstGeom>
        </p:spPr>
      </p:pic>
      <p:sp>
        <p:nvSpPr>
          <p:cNvPr id="8" name="矩形 7"/>
          <p:cNvSpPr/>
          <p:nvPr>
            <p:custDataLst>
              <p:tags r:id="rId4"/>
            </p:custDataLst>
          </p:nvPr>
        </p:nvSpPr>
        <p:spPr>
          <a:xfrm rot="5400000">
            <a:off x="1754505" y="561975"/>
            <a:ext cx="2225675" cy="57346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>
            <p:custDataLst>
              <p:tags r:id="rId5"/>
            </p:custDataLst>
          </p:nvPr>
        </p:nvSpPr>
        <p:spPr>
          <a:xfrm>
            <a:off x="8047355" y="5782310"/>
            <a:ext cx="4144645" cy="27178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2518410" y="2807608"/>
            <a:ext cx="3126739" cy="730885"/>
          </a:xfrm>
        </p:spPr>
        <p:txBody>
          <a:bodyPr lIns="90000" tIns="46800" rIns="90000" bIns="0" anchor="b" anchorCtr="0">
            <a:noAutofit/>
          </a:bodyPr>
          <a:lstStyle>
            <a:lvl1pPr algn="dist">
              <a:defRPr sz="3600" b="0" u="none" strike="noStrike" kern="1200" cap="none" spc="300" normalizeH="0" baseline="0">
                <a:solidFill>
                  <a:schemeClr val="bg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10"/>
            </p:custDataLst>
          </p:nvPr>
        </p:nvSpPr>
        <p:spPr>
          <a:xfrm>
            <a:off x="2518410" y="3568500"/>
            <a:ext cx="3126739" cy="504664"/>
          </a:xfrm>
        </p:spPr>
        <p:txBody>
          <a:bodyPr lIns="90000" tIns="0" rIns="90000" bIns="46800">
            <a:noAutofit/>
          </a:bodyPr>
          <a:lstStyle>
            <a:lvl1pPr marL="0" indent="0" eaLnBrk="1" fontAlgn="auto" latinLnBrk="0" hangingPunct="1">
              <a:buNone/>
              <a:defRPr kumimoji="0" lang="zh-CN" altLang="en-US" sz="2000" b="0" i="0" u="none" strike="noStrike" kern="1200" cap="none" spc="150" normalizeH="0" baseline="0" noProof="1">
                <a:solidFill>
                  <a:schemeClr val="bg1">
                    <a:lumMod val="9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>
              <a:defRPr sz="1600"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C:\Users\wps\Desktop\shutterstock_1718852713 s.jpgshutterstock_1718852713 s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3"/>
          <a:srcRect l="28522" t="10026" r="40808" b="1081"/>
          <a:stretch>
            <a:fillRect/>
          </a:stretch>
        </p:blipFill>
        <p:spPr>
          <a:xfrm flipH="1">
            <a:off x="2747010" y="635"/>
            <a:ext cx="3154680" cy="6857365"/>
          </a:xfrm>
          <a:prstGeom prst="rect">
            <a:avLst/>
          </a:prstGeom>
        </p:spPr>
      </p:pic>
      <p:sp>
        <p:nvSpPr>
          <p:cNvPr id="6" name="矩形 5"/>
          <p:cNvSpPr/>
          <p:nvPr>
            <p:custDataLst>
              <p:tags r:id="rId4"/>
            </p:custDataLst>
          </p:nvPr>
        </p:nvSpPr>
        <p:spPr>
          <a:xfrm rot="5400000">
            <a:off x="1469390" y="-783590"/>
            <a:ext cx="1778000" cy="471741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  <p:custDataLst>
              <p:tags r:id="rId5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6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7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8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1pPr>
            <a:lvl2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2pPr>
            <a:lvl3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3pPr>
            <a:lvl4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4pPr>
            <a:lvl5pPr indent="0" eaLnBrk="1" fontAlgn="auto" latinLnBrk="0" hangingPunct="1">
              <a:defRPr baseline="0"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6" Type="http://schemas.openxmlformats.org/officeDocument/2006/relationships/theme" Target="../theme/theme1.xml"/><Relationship Id="rId25" Type="http://schemas.openxmlformats.org/officeDocument/2006/relationships/tags" Target="../tags/tag127.xml"/><Relationship Id="rId24" Type="http://schemas.openxmlformats.org/officeDocument/2006/relationships/tags" Target="../tags/tag126.xml"/><Relationship Id="rId23" Type="http://schemas.openxmlformats.org/officeDocument/2006/relationships/tags" Target="../tags/tag125.xml"/><Relationship Id="rId22" Type="http://schemas.openxmlformats.org/officeDocument/2006/relationships/tags" Target="../tags/tag124.xml"/><Relationship Id="rId21" Type="http://schemas.openxmlformats.org/officeDocument/2006/relationships/tags" Target="../tags/tag123.xml"/><Relationship Id="rId20" Type="http://schemas.openxmlformats.org/officeDocument/2006/relationships/tags" Target="../tags/tag122.xml"/><Relationship Id="rId2" Type="http://schemas.openxmlformats.org/officeDocument/2006/relationships/slideLayout" Target="../slideLayouts/slideLayout2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20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1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2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3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4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25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•"/>
        <a:defRPr sz="1600" u="none" strike="noStrike" kern="1200" cap="none" spc="150" normalizeH="0" baseline="0">
          <a:solidFill>
            <a:schemeClr val="tx1"/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137.xml"/><Relationship Id="rId1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4.xml"/><Relationship Id="rId3" Type="http://schemas.openxmlformats.org/officeDocument/2006/relationships/tags" Target="../tags/tag138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39.xml"/><Relationship Id="rId1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tags" Target="../tags/tag129.xml"/><Relationship Id="rId1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0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31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oleObject" Target="../embeddings/oleObject5.bin"/><Relationship Id="rId8" Type="http://schemas.openxmlformats.org/officeDocument/2006/relationships/image" Target="../media/image9.wmf"/><Relationship Id="rId7" Type="http://schemas.openxmlformats.org/officeDocument/2006/relationships/oleObject" Target="../embeddings/oleObject4.bin"/><Relationship Id="rId6" Type="http://schemas.openxmlformats.org/officeDocument/2006/relationships/image" Target="../media/image8.wmf"/><Relationship Id="rId5" Type="http://schemas.openxmlformats.org/officeDocument/2006/relationships/oleObject" Target="../embeddings/oleObject3.bin"/><Relationship Id="rId4" Type="http://schemas.openxmlformats.org/officeDocument/2006/relationships/image" Target="../media/image7.wmf"/><Relationship Id="rId3" Type="http://schemas.openxmlformats.org/officeDocument/2006/relationships/oleObject" Target="../embeddings/oleObject2.bin"/><Relationship Id="rId2" Type="http://schemas.openxmlformats.org/officeDocument/2006/relationships/image" Target="../media/image6.wmf"/><Relationship Id="rId17" Type="http://schemas.openxmlformats.org/officeDocument/2006/relationships/vmlDrawing" Target="../drawings/vmlDrawing1.v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32.xml"/><Relationship Id="rId14" Type="http://schemas.openxmlformats.org/officeDocument/2006/relationships/image" Target="../media/image12.wmf"/><Relationship Id="rId13" Type="http://schemas.openxmlformats.org/officeDocument/2006/relationships/oleObject" Target="../embeddings/oleObject7.bin"/><Relationship Id="rId12" Type="http://schemas.openxmlformats.org/officeDocument/2006/relationships/image" Target="../media/image11.wmf"/><Relationship Id="rId11" Type="http://schemas.openxmlformats.org/officeDocument/2006/relationships/oleObject" Target="../embeddings/oleObject6.bin"/><Relationship Id="rId10" Type="http://schemas.openxmlformats.org/officeDocument/2006/relationships/image" Target="../media/image10.wmf"/><Relationship Id="rId1" Type="http://schemas.openxmlformats.org/officeDocument/2006/relationships/oleObject" Target="../embeddings/oleObject1.bin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.xml"/><Relationship Id="rId1" Type="http://schemas.openxmlformats.org/officeDocument/2006/relationships/tags" Target="../tags/tag1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035175" y="2769870"/>
            <a:ext cx="5076825" cy="870503"/>
          </a:xfrm>
        </p:spPr>
        <p:txBody>
          <a:bodyPr>
            <a:normAutofit fontScale="90000"/>
          </a:bodyPr>
          <a:p>
            <a:r>
              <a:rPr lang="zh-CN" altLang="en-US" sz="3200"/>
              <a:t>多项式拟合与最小二乘法</a:t>
            </a:r>
            <a:endParaRPr lang="zh-CN" altLang="en-US" sz="3200"/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5925820" y="4037965"/>
            <a:ext cx="967105" cy="429260"/>
          </a:xfrm>
        </p:spPr>
        <p:txBody>
          <a:bodyPr>
            <a:normAutofit/>
          </a:bodyPr>
          <a:p>
            <a:r>
              <a:rPr lang="zh-CN" altLang="en-US"/>
              <a:t>于芯邑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4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可视化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5" name="图片 4" descr="VO4M3CEG)P%WSTG1ST]]F%E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513840" y="1263015"/>
            <a:ext cx="8996045" cy="519620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计算结果与分析</a:t>
            </a:r>
            <a:endParaRPr lang="zh-CN" altLang="en-US"/>
          </a:p>
        </p:txBody>
      </p:sp>
      <p:sp>
        <p:nvSpPr>
          <p:cNvPr id="12" name="文本占位符 11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对于梯度下降法，分别设置迭代次数为</a:t>
            </a:r>
            <a:r>
              <a:rPr lang="en-US" altLang="zh-CN"/>
              <a:t>1000</a:t>
            </a:r>
            <a:r>
              <a:rPr lang="zh-CN" altLang="en-US"/>
              <a:t>次和迭代次数</a:t>
            </a:r>
            <a:r>
              <a:rPr lang="en-US" altLang="zh-CN"/>
              <a:t>10000</a:t>
            </a:r>
            <a:r>
              <a:rPr lang="zh-CN" altLang="en-US"/>
              <a:t>次进行两次拟合，分别得到两次拟合的方差以及平均误差。</a:t>
            </a:r>
            <a:endParaRPr lang="zh-CN" altLang="en-US"/>
          </a:p>
          <a:p>
            <a:r>
              <a:rPr lang="zh-CN" altLang="en-US"/>
              <a:t>通过结果的方差和平均误差可以得出，梯度下降法的拟合精度收迭代次数影响较大，最小二乘法的精度介于梯度下降法</a:t>
            </a:r>
            <a:r>
              <a:rPr lang="en-US" altLang="zh-CN"/>
              <a:t>1000</a:t>
            </a:r>
            <a:r>
              <a:rPr lang="zh-CN" altLang="en-US"/>
              <a:t>次迭代和</a:t>
            </a:r>
            <a:r>
              <a:rPr lang="en-US" altLang="zh-CN"/>
              <a:t>10000</a:t>
            </a:r>
            <a:r>
              <a:rPr lang="zh-CN" altLang="en-US"/>
              <a:t>次迭代之间</a:t>
            </a:r>
            <a:endParaRPr lang="en-US" altLang="zh-CN"/>
          </a:p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quarter" idx="14"/>
          </p:nvPr>
        </p:nvSpPr>
        <p:spPr>
          <a:xfrm>
            <a:off x="5953125" y="1463040"/>
            <a:ext cx="4012565" cy="556895"/>
          </a:xfrm>
        </p:spPr>
        <p:txBody>
          <a:bodyPr/>
          <a:p>
            <a:r>
              <a:rPr lang="zh-CN" altLang="en-US"/>
              <a:t>梯度下降法进行</a:t>
            </a:r>
            <a:r>
              <a:rPr lang="en-US" altLang="zh-CN"/>
              <a:t>1000</a:t>
            </a:r>
            <a:r>
              <a:t>次迭代</a:t>
            </a:r>
          </a:p>
        </p:txBody>
      </p:sp>
      <p:pic>
        <p:nvPicPr>
          <p:cNvPr id="5" name="图片 4" descr="ABPWGND~EWPHFEEF%A9588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066790" y="1904365"/>
            <a:ext cx="5166360" cy="1508760"/>
          </a:xfrm>
          <a:prstGeom prst="rect">
            <a:avLst/>
          </a:prstGeom>
        </p:spPr>
      </p:pic>
      <p:pic>
        <p:nvPicPr>
          <p:cNvPr id="6" name="内容占位符 4"/>
          <p:cNvPicPr>
            <a:picLocks noChangeAspect="1"/>
          </p:cNvPicPr>
          <p:nvPr>
            <p:ph sz="half" idx="4294967295"/>
          </p:nvPr>
        </p:nvPicPr>
        <p:blipFill>
          <a:blip r:embed="rId2"/>
          <a:srcRect l="6430" t="72019" r="46214" b="12308"/>
          <a:stretch>
            <a:fillRect/>
          </a:stretch>
        </p:blipFill>
        <p:spPr>
          <a:xfrm>
            <a:off x="6066790" y="3858260"/>
            <a:ext cx="5394325" cy="147828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6066790" y="3489960"/>
            <a:ext cx="52768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梯度下降法进行</a:t>
            </a:r>
            <a:r>
              <a:rPr lang="en-US" altLang="zh-CN"/>
              <a:t>10000</a:t>
            </a:r>
            <a:r>
              <a:rPr lang="zh-CN" altLang="en-US"/>
              <a:t>次迭代</a:t>
            </a:r>
            <a:endParaRPr lang="zh-CN" altLang="en-US"/>
          </a:p>
        </p:txBody>
      </p:sp>
    </p:spTree>
    <p:custDataLst>
      <p:tags r:id="rId3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6" name="标题 5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 sz="2800"/>
              <a:t>二者区别与</a:t>
            </a:r>
            <a:r>
              <a:rPr lang="zh-CN" altLang="en-US" sz="2800"/>
              <a:t>优劣比较</a:t>
            </a:r>
            <a:endParaRPr lang="zh-CN" altLang="en-US" sz="280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/>
              <a:t>实现方法和结果不同：最小二乘法是直接对Delta求导找出全局最小，是非迭代法</a:t>
            </a:r>
            <a:endParaRPr lang="zh-CN" altLang="en-US"/>
          </a:p>
          <a:p>
            <a:r>
              <a:rPr lang="zh-CN" altLang="en-US"/>
              <a:t>而梯度下降法是一种迭代法，先给定一个，然后向Delta下降最快的方向调整，在若干次迭代之后找到局部最小。</a:t>
            </a:r>
            <a:endParaRPr lang="zh-CN" altLang="en-US"/>
          </a:p>
        </p:txBody>
      </p:sp>
      <p:sp>
        <p:nvSpPr>
          <p:cNvPr id="8" name="内容占位符 7"/>
          <p:cNvSpPr>
            <a:spLocks noGrp="1"/>
          </p:cNvSpPr>
          <p:nvPr>
            <p:ph sz="quarter" idx="14"/>
          </p:nvPr>
        </p:nvSpPr>
        <p:spPr/>
        <p:txBody>
          <a:bodyPr/>
          <a:p>
            <a:r>
              <a:rPr lang="zh-CN" altLang="en-US"/>
              <a:t>最小二乘法求导找出全局最小，利用线性代数里求解矩阵方程的方法得到参数向量，不需要多次迭代，也不需要调参，运算效率很高而且通常拟合效果很好</a:t>
            </a:r>
            <a:endParaRPr lang="zh-CN" altLang="en-US"/>
          </a:p>
          <a:p>
            <a:r>
              <a:rPr lang="zh-CN" altLang="en-US"/>
              <a:t> 则若系数矩阵是奇异矩阵，逆不存在，则不适用</a:t>
            </a:r>
            <a:endParaRPr lang="zh-CN" altLang="en-US"/>
          </a:p>
          <a:p>
            <a:r>
              <a:rPr lang="zh-CN" altLang="en-US"/>
              <a:t>相比之下,梯度下降法其优点是基于梯度对参数进行更新，所以该算法不会出现失效的情况，</a:t>
            </a:r>
            <a:r>
              <a:rPr lang="zh-CN" altLang="en-US"/>
              <a:t>收敛性有保证</a:t>
            </a:r>
            <a:endParaRPr lang="zh-CN" altLang="en-US"/>
          </a:p>
          <a:p>
            <a:r>
              <a:rPr lang="zh-CN" altLang="en-US"/>
              <a:t>梯度下降法的缺点是迭代算法效率较低，且</a:t>
            </a:r>
            <a:r>
              <a:rPr lang="zh-CN" altLang="en-US"/>
              <a:t>到最小点的时候收敛速度变慢，并且对初始点的选择极为敏感，若初始点或者学习率设置不当的情况可能会出现发散的情况，需进行调参避免欠拟合或者过拟合</a:t>
            </a:r>
            <a:endParaRPr lang="zh-CN" altLang="en-US"/>
          </a:p>
          <a:p>
            <a:r>
              <a:rPr lang="en-US" altLang="zh-CN"/>
              <a:t>(</a:t>
            </a:r>
            <a:r>
              <a:rPr lang="zh-CN" altLang="en-US"/>
              <a:t>该图为学习率改为</a:t>
            </a:r>
            <a:r>
              <a:rPr lang="en-US" altLang="zh-CN"/>
              <a:t>0.00001</a:t>
            </a:r>
            <a:r>
              <a:rPr lang="zh-CN" altLang="en-US"/>
              <a:t>时的情况</a:t>
            </a:r>
            <a:r>
              <a:rPr lang="en-US" altLang="zh-CN"/>
              <a:t>)</a:t>
            </a:r>
            <a:endParaRPr lang="en-US" altLang="zh-CN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rcRect t="28468" r="32961" b="33617"/>
          <a:stretch>
            <a:fillRect/>
          </a:stretch>
        </p:blipFill>
        <p:spPr>
          <a:xfrm>
            <a:off x="5368290" y="4737100"/>
            <a:ext cx="5450205" cy="192659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拟合目标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3"/>
          </p:nvPr>
        </p:nvSpPr>
        <p:spPr/>
        <p:txBody>
          <a:bodyPr/>
          <a:p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在</a:t>
            </a:r>
            <a:r>
              <a:rPr lang="zh-CN" altLang="en-US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假设对于</a:t>
            </a:r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模型进行</a:t>
            </a:r>
            <a:r>
              <a:rPr lang="zh-CN" altLang="en-US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拟合的阶</a:t>
            </a:r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次      </a:t>
            </a:r>
            <a:r>
              <a:rPr lang="zh-CN" altLang="en-US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已知的前提下，根据采样数据，通过</a:t>
            </a:r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消除测量</a:t>
            </a:r>
            <a:r>
              <a:rPr lang="zh-CN" altLang="en-US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噪声的影响，</a:t>
            </a:r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估计模型</a:t>
            </a:r>
            <a:r>
              <a:rPr lang="zh-CN" altLang="en-US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的</a:t>
            </a:r>
            <a:r>
              <a:rPr lang="zh-CN" altLang="en-US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  <a:sym typeface="+mn-ea"/>
              </a:rPr>
              <a:t>模型参数。</a:t>
            </a:r>
            <a:endParaRPr lang="zh-CN" altLang="en-US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  <a:sym typeface="+mn-ea"/>
            </a:endParaRPr>
          </a:p>
          <a:p>
            <a:r>
              <a:rPr lang="zh-CN" altLang="en-US"/>
              <a:t>现有一组采样数据，经判断较为符合二阶多项式，故设定模型的阶数为二阶，通过最小二乘法和梯度下降法分别进行拟合，得到拟合结果比较两种算法的优劣</a:t>
            </a:r>
            <a:endParaRPr lang="zh-CN" altLang="en-US"/>
          </a:p>
        </p:txBody>
      </p:sp>
      <p:pic>
        <p:nvPicPr>
          <p:cNvPr id="4" name="内容占位符 3"/>
          <p:cNvPicPr>
            <a:picLocks noChangeAspect="1"/>
          </p:cNvPicPr>
          <p:nvPr>
            <p:ph sz="quarter" idx="14"/>
          </p:nvPr>
        </p:nvPicPr>
        <p:blipFill>
          <a:blip r:embed="rId1"/>
          <a:srcRect l="3476" t="3912" r="47816" b="33816"/>
          <a:stretch>
            <a:fillRect/>
          </a:stretch>
        </p:blipFill>
        <p:spPr>
          <a:xfrm>
            <a:off x="5100955" y="1288415"/>
            <a:ext cx="6480175" cy="405003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算法推导</a:t>
            </a:r>
            <a:endParaRPr lang="zh-CN" altLang="en-US"/>
          </a:p>
        </p:txBody>
      </p:sp>
      <p:pic>
        <p:nvPicPr>
          <p:cNvPr id="4" name="图片 3" descr="IMG_1053"/>
          <p:cNvPicPr>
            <a:picLocks noChangeAspect="1"/>
          </p:cNvPicPr>
          <p:nvPr/>
        </p:nvPicPr>
        <p:blipFill>
          <a:blip r:embed="rId1"/>
          <a:srcRect l="6231" t="6130" r="6080" b="29068"/>
          <a:stretch>
            <a:fillRect/>
          </a:stretch>
        </p:blipFill>
        <p:spPr>
          <a:xfrm>
            <a:off x="669925" y="885190"/>
            <a:ext cx="6415405" cy="5664200"/>
          </a:xfrm>
          <a:prstGeom prst="rect">
            <a:avLst/>
          </a:prstGeom>
        </p:spPr>
      </p:pic>
      <p:pic>
        <p:nvPicPr>
          <p:cNvPr id="5" name="内容占位符 4" descr="IMG_1053"/>
          <p:cNvPicPr>
            <a:picLocks noChangeAspect="1"/>
          </p:cNvPicPr>
          <p:nvPr>
            <p:ph idx="1"/>
          </p:nvPr>
        </p:nvPicPr>
        <p:blipFill>
          <a:blip r:embed="rId1"/>
          <a:srcRect l="13232" t="70366" r="9899" b="7361"/>
          <a:stretch>
            <a:fillRect/>
          </a:stretch>
        </p:blipFill>
        <p:spPr>
          <a:xfrm>
            <a:off x="7129145" y="1012190"/>
            <a:ext cx="5116830" cy="241300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求导过程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1054"/>
          <p:cNvPicPr>
            <a:picLocks noChangeAspect="1"/>
          </p:cNvPicPr>
          <p:nvPr/>
        </p:nvPicPr>
        <p:blipFill>
          <a:blip r:embed="rId1"/>
          <a:srcRect l="13939" t="6326" r="9697" b="48990"/>
          <a:stretch>
            <a:fillRect/>
          </a:stretch>
        </p:blipFill>
        <p:spPr>
          <a:xfrm>
            <a:off x="765810" y="1691005"/>
            <a:ext cx="5760720" cy="4494530"/>
          </a:xfrm>
          <a:prstGeom prst="rect">
            <a:avLst/>
          </a:prstGeom>
        </p:spPr>
      </p:pic>
      <p:pic>
        <p:nvPicPr>
          <p:cNvPr id="5" name="图片 4" descr="IMG_1054"/>
          <p:cNvPicPr>
            <a:picLocks noChangeAspect="1"/>
          </p:cNvPicPr>
          <p:nvPr/>
        </p:nvPicPr>
        <p:blipFill>
          <a:blip r:embed="rId1"/>
          <a:srcRect l="11212" t="50095" r="18998" b="13649"/>
          <a:stretch>
            <a:fillRect/>
          </a:stretch>
        </p:blipFill>
        <p:spPr>
          <a:xfrm>
            <a:off x="6526530" y="1825625"/>
            <a:ext cx="5264785" cy="3646805"/>
          </a:xfrm>
          <a:prstGeom prst="rect">
            <a:avLst/>
          </a:prstGeom>
        </p:spPr>
      </p:pic>
      <p:cxnSp>
        <p:nvCxnSpPr>
          <p:cNvPr id="6" name="直接连接符 5"/>
          <p:cNvCxnSpPr/>
          <p:nvPr/>
        </p:nvCxnSpPr>
        <p:spPr>
          <a:xfrm>
            <a:off x="9560560" y="4242435"/>
            <a:ext cx="0" cy="19621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custDataLst>
      <p:tags r:id="rId2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432048" y="980728"/>
            <a:ext cx="6732240" cy="58631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endParaRPr lang="en-US" altLang="zh-CN" sz="24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en-US" altLang="zh-CN" sz="12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00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对 </a:t>
            </a:r>
            <a:r>
              <a:rPr lang="en-US" altLang="zh-CN" sz="2400" i="1" dirty="0" smtClean="0">
                <a:solidFill>
                  <a:srgbClr val="00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J</a:t>
            </a:r>
            <a:r>
              <a:rPr lang="zh-CN" altLang="en-US" sz="2400" dirty="0" smtClean="0">
                <a:solidFill>
                  <a:srgbClr val="00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求关于参数的 </a:t>
            </a:r>
            <a:r>
              <a:rPr lang="zh-CN" altLang="en-US" sz="2400" dirty="0">
                <a:solidFill>
                  <a:srgbClr val="00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的一阶偏导数</a:t>
            </a:r>
            <a:endParaRPr lang="en-US" altLang="zh-CN" sz="2400" dirty="0">
              <a:solidFill>
                <a:srgbClr val="000000"/>
              </a:solidFill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en-US" altLang="zh-CN" sz="36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其中，</a:t>
            </a:r>
            <a:r>
              <a:rPr lang="en-US" altLang="zh-CN" sz="2400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 </a:t>
            </a:r>
            <a:r>
              <a:rPr lang="en-US" altLang="zh-CN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                        </a:t>
            </a: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可得</a:t>
            </a:r>
            <a:endParaRPr lang="en-US" altLang="zh-CN" sz="24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并令其等于</a:t>
            </a:r>
            <a:r>
              <a:rPr lang="en-US" altLang="zh-CN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0</a:t>
            </a:r>
            <a:r>
              <a:rPr lang="zh-CN" altLang="en-US" sz="2400" dirty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可</a:t>
            </a: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得</a:t>
            </a:r>
            <a:endParaRPr lang="en-US" altLang="zh-CN" sz="24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en-US" altLang="zh-CN" sz="12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可以解出</a:t>
            </a:r>
            <a:endParaRPr lang="en-US" altLang="zh-CN" sz="24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  <a:p>
            <a:pPr>
              <a:lnSpc>
                <a:spcPct val="150000"/>
              </a:lnSpc>
            </a:pPr>
            <a:r>
              <a:rPr lang="zh-CN" altLang="en-US" sz="2400" b="1" dirty="0">
                <a:solidFill>
                  <a:srgbClr val="FF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写</a:t>
            </a:r>
            <a:r>
              <a:rPr lang="zh-CN" altLang="en-US" sz="2400" b="1" dirty="0" smtClean="0">
                <a:solidFill>
                  <a:srgbClr val="FF0000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成向量形式即离线最小二乘法</a:t>
            </a:r>
            <a:endParaRPr lang="en-US" altLang="zh-CN" sz="2400" b="1" dirty="0" smtClean="0">
              <a:solidFill>
                <a:srgbClr val="FF0000"/>
              </a:solidFill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</p:txBody>
      </p:sp>
      <p:sp>
        <p:nvSpPr>
          <p:cNvPr id="5" name="Rectangle 15"/>
          <p:cNvSpPr>
            <a:spLocks noChangeArrowheads="1"/>
          </p:cNvSpPr>
          <p:nvPr/>
        </p:nvSpPr>
        <p:spPr bwMode="auto">
          <a:xfrm>
            <a:off x="396552" y="190906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spAutoFit/>
          </a:bodyPr>
          <a:lstStyle/>
          <a:p>
            <a:endParaRPr lang="zh-CN" altLang="en-US">
              <a:latin typeface="Times New Roman" panose="02020603050405020304" charset="0"/>
              <a:cs typeface="Times New Roman" panose="02020603050405020304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504056" y="473040"/>
            <a:ext cx="7884368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smtClean="0">
                <a:solidFill>
                  <a:srgbClr val="0000CC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2.</a:t>
            </a:r>
            <a:r>
              <a:rPr lang="zh-CN" altLang="en-US" sz="2800" dirty="0" smtClean="0">
                <a:solidFill>
                  <a:srgbClr val="0000CC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算法推导：</a:t>
            </a:r>
            <a:r>
              <a:rPr lang="zh-CN" altLang="en-US" sz="2800" b="1" dirty="0" smtClean="0">
                <a:solidFill>
                  <a:srgbClr val="0066FF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离线最小二乘法</a:t>
            </a:r>
            <a:r>
              <a:rPr lang="en-US" altLang="zh-CN" sz="2800" b="1" dirty="0" smtClean="0">
                <a:solidFill>
                  <a:srgbClr val="0066FF"/>
                </a:solidFill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LS</a:t>
            </a:r>
            <a:endParaRPr lang="zh-CN" altLang="en-US" sz="2800" b="1" dirty="0">
              <a:solidFill>
                <a:srgbClr val="0066FF"/>
              </a:solidFill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76294" y="1142317"/>
            <a:ext cx="9036496" cy="5905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Times New Roman" panose="02020603050405020304" charset="0"/>
                <a:ea typeface="华文楷体" panose="02010600040101010101" pitchFamily="2" charset="-122"/>
                <a:cs typeface="Times New Roman" panose="02020603050405020304" charset="0"/>
              </a:rPr>
              <a:t>定义如下拟合误差准则函数</a:t>
            </a:r>
            <a:endParaRPr lang="en-US" altLang="zh-CN" sz="2400" dirty="0" smtClean="0">
              <a:latin typeface="Times New Roman" panose="02020603050405020304" charset="0"/>
              <a:ea typeface="华文楷体" panose="02010600040101010101" pitchFamily="2" charset="-122"/>
              <a:cs typeface="Times New Roman" panose="02020603050405020304" charset="0"/>
            </a:endParaRPr>
          </a:p>
        </p:txBody>
      </p:sp>
      <p:graphicFrame>
        <p:nvGraphicFramePr>
          <p:cNvPr id="8" name="对象 7"/>
          <p:cNvGraphicFramePr>
            <a:graphicFrameLocks noChangeAspect="1"/>
          </p:cNvGraphicFramePr>
          <p:nvPr/>
        </p:nvGraphicFramePr>
        <p:xfrm>
          <a:off x="1421467" y="1678435"/>
          <a:ext cx="47752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" name="Equation" r:id="rId1" imgW="114604800" imgH="17983200" progId="Equation.DSMT4">
                  <p:embed/>
                </p:oleObj>
              </mc:Choice>
              <mc:Fallback>
                <p:oleObj name="Equation" r:id="rId1" imgW="114604800" imgH="17983200" progId="Equation.DSMT4">
                  <p:embed/>
                  <p:pic>
                    <p:nvPicPr>
                      <p:cNvPr id="0" name="图片 212178"/>
                      <p:cNvPicPr/>
                      <p:nvPr/>
                    </p:nvPicPr>
                    <p:blipFill>
                      <a:blip r:embed="rId2"/>
                      <a:stretch>
                        <a:fillRect/>
                      </a:stretch>
                    </p:blipFill>
                    <p:spPr>
                      <a:xfrm>
                        <a:off x="1421467" y="1678435"/>
                        <a:ext cx="47752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对象 9"/>
          <p:cNvGraphicFramePr>
            <a:graphicFrameLocks noChangeAspect="1"/>
          </p:cNvGraphicFramePr>
          <p:nvPr/>
        </p:nvGraphicFramePr>
        <p:xfrm>
          <a:off x="2397361" y="2851926"/>
          <a:ext cx="17907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" name="Equation" r:id="rId3" imgW="42976800" imgH="17983200" progId="Equation.DSMT4">
                  <p:embed/>
                </p:oleObj>
              </mc:Choice>
              <mc:Fallback>
                <p:oleObj name="Equation" r:id="rId3" imgW="42976800" imgH="17983200" progId="Equation.DSMT4">
                  <p:embed/>
                  <p:pic>
                    <p:nvPicPr>
                      <p:cNvPr id="0" name="图片 212179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397361" y="2851926"/>
                        <a:ext cx="17907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对象 14"/>
          <p:cNvGraphicFramePr>
            <a:graphicFrameLocks noChangeAspect="1"/>
          </p:cNvGraphicFramePr>
          <p:nvPr/>
        </p:nvGraphicFramePr>
        <p:xfrm>
          <a:off x="1578211" y="3659252"/>
          <a:ext cx="16383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" name="Equation" r:id="rId5" imgW="39319200" imgH="16459200" progId="Equation.DSMT4">
                  <p:embed/>
                </p:oleObj>
              </mc:Choice>
              <mc:Fallback>
                <p:oleObj name="Equation" r:id="rId5" imgW="39319200" imgH="16459200" progId="Equation.DSMT4">
                  <p:embed/>
                  <p:pic>
                    <p:nvPicPr>
                      <p:cNvPr id="0" name="图片 212180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78211" y="3659252"/>
                        <a:ext cx="16383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对象 16"/>
          <p:cNvGraphicFramePr>
            <a:graphicFrameLocks noChangeAspect="1"/>
          </p:cNvGraphicFramePr>
          <p:nvPr/>
        </p:nvGraphicFramePr>
        <p:xfrm>
          <a:off x="4425950" y="3601226"/>
          <a:ext cx="36195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" name="Equation" r:id="rId7" imgW="86868000" imgH="17983200" progId="Equation.DSMT4">
                  <p:embed/>
                </p:oleObj>
              </mc:Choice>
              <mc:Fallback>
                <p:oleObj name="Equation" r:id="rId7" imgW="86868000" imgH="17983200" progId="Equation.DSMT4">
                  <p:embed/>
                  <p:pic>
                    <p:nvPicPr>
                      <p:cNvPr id="0" name="图片 212181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425950" y="3601226"/>
                        <a:ext cx="36195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2" name="对象 21"/>
          <p:cNvGraphicFramePr>
            <a:graphicFrameLocks noChangeAspect="1"/>
          </p:cNvGraphicFramePr>
          <p:nvPr/>
        </p:nvGraphicFramePr>
        <p:xfrm>
          <a:off x="3059767" y="4236572"/>
          <a:ext cx="3136900" cy="7493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" name="Equation" r:id="rId9" imgW="75285600" imgH="17983200" progId="Equation.DSMT4">
                  <p:embed/>
                </p:oleObj>
              </mc:Choice>
              <mc:Fallback>
                <p:oleObj name="Equation" r:id="rId9" imgW="75285600" imgH="17983200" progId="Equation.DSMT4">
                  <p:embed/>
                  <p:pic>
                    <p:nvPicPr>
                      <p:cNvPr id="0" name="图片 212182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3059767" y="4236572"/>
                        <a:ext cx="3136900" cy="7493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9" name="对象 28"/>
          <p:cNvGraphicFramePr>
            <a:graphicFrameLocks noChangeAspect="1"/>
          </p:cNvGraphicFramePr>
          <p:nvPr/>
        </p:nvGraphicFramePr>
        <p:xfrm>
          <a:off x="2025965" y="5048468"/>
          <a:ext cx="4292600" cy="838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" name="Equation" r:id="rId11" imgW="103022400" imgH="20116800" progId="Equation.DSMT4">
                  <p:embed/>
                </p:oleObj>
              </mc:Choice>
              <mc:Fallback>
                <p:oleObj name="Equation" r:id="rId11" imgW="103022400" imgH="20116800" progId="Equation.DSMT4">
                  <p:embed/>
                  <p:pic>
                    <p:nvPicPr>
                      <p:cNvPr id="0" name="图片 212183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2025965" y="5048468"/>
                        <a:ext cx="4292600" cy="838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1" name="对象 30"/>
          <p:cNvGraphicFramePr>
            <a:graphicFrameLocks noChangeAspect="1"/>
          </p:cNvGraphicFramePr>
          <p:nvPr/>
        </p:nvGraphicFramePr>
        <p:xfrm>
          <a:off x="5147811" y="6140512"/>
          <a:ext cx="2082800" cy="5207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" name="Equation" r:id="rId13" imgW="49987200" imgH="12496800" progId="Equation.DSMT4">
                  <p:embed/>
                </p:oleObj>
              </mc:Choice>
              <mc:Fallback>
                <p:oleObj name="Equation" r:id="rId13" imgW="49987200" imgH="12496800" progId="Equation.DSMT4">
                  <p:embed/>
                  <p:pic>
                    <p:nvPicPr>
                      <p:cNvPr id="0" name="图片 212184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5147811" y="6140512"/>
                        <a:ext cx="2082800" cy="5207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custDataLst>
      <p:tags r:id="rId15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准备工作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20000"/>
          </a:bodyPr>
          <a:p>
            <a:r>
              <a:rPr lang="zh-CN" altLang="en-US"/>
              <a:t>#预测形式</a:t>
            </a:r>
            <a:endParaRPr lang="zh-CN" altLang="en-US"/>
          </a:p>
          <a:p>
            <a:r>
              <a:rPr lang="zh-CN" altLang="en-US"/>
              <a:t>def predict(a0, a1, a2,  x):</a:t>
            </a:r>
            <a:endParaRPr lang="zh-CN" altLang="en-US"/>
          </a:p>
          <a:p>
            <a:r>
              <a:rPr lang="zh-CN" altLang="en-US"/>
              <a:t>    return a0 + a1 * x + a2 * pow(x, 2)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# 规定参数</a:t>
            </a:r>
            <a:endParaRPr lang="zh-CN" altLang="en-US"/>
          </a:p>
          <a:p>
            <a:r>
              <a:rPr lang="zh-CN" altLang="en-US"/>
              <a:t>learn = 0.001</a:t>
            </a:r>
            <a:endParaRPr lang="zh-CN" altLang="en-US"/>
          </a:p>
          <a:p>
            <a:r>
              <a:rPr lang="zh-CN" altLang="en-US"/>
              <a:t>a0 = 0</a:t>
            </a:r>
            <a:endParaRPr lang="zh-CN" altLang="en-US"/>
          </a:p>
          <a:p>
            <a:r>
              <a:rPr lang="zh-CN" altLang="en-US"/>
              <a:t>a1 = 0</a:t>
            </a:r>
            <a:endParaRPr lang="zh-CN" altLang="en-US"/>
          </a:p>
          <a:p>
            <a:r>
              <a:rPr lang="zh-CN" altLang="en-US"/>
              <a:t>a2 = 0</a:t>
            </a:r>
            <a:endParaRPr lang="zh-CN" altLang="en-US"/>
          </a:p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20000"/>
          </a:bodyPr>
          <a:p>
            <a:r>
              <a:rPr lang="zh-CN" altLang="en-US"/>
              <a:t>#数据导入</a:t>
            </a:r>
            <a:endParaRPr lang="zh-CN" altLang="en-US"/>
          </a:p>
          <a:p>
            <a:r>
              <a:rPr lang="zh-CN" altLang="en-US"/>
              <a:t>dataFile = 'C://Users//fisher//PycharmProjects//class-03//original_data.mat'</a:t>
            </a:r>
            <a:endParaRPr lang="zh-CN" altLang="en-US"/>
          </a:p>
          <a:p>
            <a:r>
              <a:rPr lang="zh-CN" altLang="en-US"/>
              <a:t>data = scio.loadmat(dataFile)</a:t>
            </a:r>
            <a:endParaRPr lang="zh-CN" altLang="en-US"/>
          </a:p>
          <a:p>
            <a:r>
              <a:rPr lang="zh-CN" altLang="en-US"/>
              <a:t>original_data=data['original_data']</a:t>
            </a:r>
            <a:endParaRPr lang="zh-CN" altLang="en-US"/>
          </a:p>
          <a:p>
            <a:r>
              <a:rPr lang="zh-CN" altLang="en-US"/>
              <a:t>x_data=original_data[0]</a:t>
            </a:r>
            <a:endParaRPr lang="zh-CN" altLang="en-US"/>
          </a:p>
          <a:p>
            <a:r>
              <a:rPr lang="zh-CN" altLang="en-US"/>
              <a:t>y_data=original_data[1]</a:t>
            </a:r>
            <a:endParaRPr lang="zh-CN" altLang="en-US"/>
          </a:p>
          <a:p>
            <a:r>
              <a:rPr lang="zh-CN" altLang="en-US"/>
              <a:t>print(original_data)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梯度下降法确定拟合参数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zh-CN" altLang="en-US" sz="1400"/>
              <a:t>def gradient_d(end, learn, data_x, data_y, a0, a1, a2):</a:t>
            </a:r>
            <a:endParaRPr lang="zh-CN" altLang="en-US" sz="1400"/>
          </a:p>
          <a:p>
            <a:r>
              <a:rPr lang="zh-CN" altLang="en-US" sz="1400"/>
              <a:t>    """</a:t>
            </a:r>
            <a:endParaRPr lang="zh-CN" altLang="en-US" sz="1400"/>
          </a:p>
          <a:p>
            <a:r>
              <a:rPr lang="zh-CN" altLang="en-US" sz="1400"/>
              <a:t>    计算总数据量，算出各个系数</a:t>
            </a:r>
            <a:endParaRPr lang="zh-CN" altLang="en-US" sz="1400"/>
          </a:p>
          <a:p>
            <a:r>
              <a:rPr lang="zh-CN" altLang="en-US" sz="1400"/>
              <a:t>    :param end: 迭代次数 设置为</a:t>
            </a:r>
            <a:r>
              <a:rPr lang="en-US" altLang="zh-CN" sz="1400"/>
              <a:t>1000</a:t>
            </a:r>
            <a:r>
              <a:rPr sz="1400"/>
              <a:t>次</a:t>
            </a:r>
            <a:endParaRPr lang="zh-CN" altLang="en-US" sz="1400"/>
          </a:p>
          <a:p>
            <a:r>
              <a:rPr lang="zh-CN" altLang="en-US" sz="1400"/>
              <a:t>    :param learn: 学习率 </a:t>
            </a:r>
            <a:r>
              <a:rPr lang="en-US" altLang="zh-CN" sz="1400"/>
              <a:t>0.001</a:t>
            </a:r>
            <a:endParaRPr lang="zh-CN" altLang="en-US" sz="1400"/>
          </a:p>
          <a:p>
            <a:r>
              <a:rPr lang="zh-CN" altLang="en-US" sz="1400"/>
              <a:t>    :param data_x: x轴数据集</a:t>
            </a:r>
            <a:endParaRPr lang="zh-CN" altLang="en-US" sz="1400"/>
          </a:p>
          <a:p>
            <a:r>
              <a:rPr lang="zh-CN" altLang="en-US" sz="1400"/>
              <a:t>    :param data_y: y轴数据集</a:t>
            </a:r>
            <a:endParaRPr lang="zh-CN" altLang="en-US" sz="1400"/>
          </a:p>
          <a:p>
            <a:r>
              <a:rPr lang="zh-CN" altLang="en-US" sz="1400"/>
              <a:t>    :param a0: 常数项</a:t>
            </a:r>
            <a:endParaRPr lang="zh-CN" altLang="en-US" sz="1400"/>
          </a:p>
          <a:p>
            <a:r>
              <a:rPr lang="zh-CN" altLang="en-US" sz="1400"/>
              <a:t>    :param a1: 一次</a:t>
            </a:r>
            <a:endParaRPr lang="zh-CN" altLang="en-US" sz="1400"/>
          </a:p>
          <a:p>
            <a:r>
              <a:rPr lang="zh-CN" altLang="en-US" sz="1400"/>
              <a:t>    :param a2: 二次</a:t>
            </a:r>
            <a:endParaRPr lang="zh-CN" altLang="en-US" sz="1400"/>
          </a:p>
          <a:p>
            <a:r>
              <a:rPr lang="zh-CN" altLang="en-US" sz="1400"/>
              <a:t>    """</a:t>
            </a:r>
            <a:endParaRPr lang="zh-CN" altLang="en-US" sz="140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>
            <a:normAutofit fontScale="95000"/>
          </a:bodyPr>
          <a:p>
            <a:r>
              <a:rPr lang="zh-CN" altLang="en-US" sz="1400"/>
              <a:t>for item in range(end):</a:t>
            </a:r>
            <a:endParaRPr lang="zh-CN" altLang="en-US" sz="1400"/>
          </a:p>
          <a:p>
            <a:r>
              <a:rPr lang="zh-CN" altLang="en-US" sz="1400"/>
              <a:t>        a0_t = 0</a:t>
            </a:r>
            <a:endParaRPr lang="zh-CN" altLang="en-US" sz="1400"/>
          </a:p>
          <a:p>
            <a:pPr marL="0" indent="0">
              <a:buNone/>
            </a:pPr>
            <a:r>
              <a:rPr lang="zh-CN" altLang="en-US" sz="1400"/>
              <a:t>                    a1_t = 0</a:t>
            </a:r>
            <a:endParaRPr lang="zh-CN" altLang="en-US" sz="1400"/>
          </a:p>
          <a:p>
            <a:r>
              <a:rPr lang="zh-CN" altLang="en-US" sz="1400"/>
              <a:t>        a2_t= 0</a:t>
            </a:r>
            <a:endParaRPr lang="zh-CN" altLang="en-US" sz="1400"/>
          </a:p>
          <a:p>
            <a:r>
              <a:rPr lang="zh-CN" altLang="en-US" sz="1400"/>
              <a:t>        #a3_t = 0</a:t>
            </a:r>
            <a:endParaRPr lang="zh-CN" altLang="en-US" sz="1400"/>
          </a:p>
          <a:p>
            <a:r>
              <a:rPr lang="zh-CN" altLang="en-US" sz="1400"/>
              <a:t>        m =float(len(data_x))</a:t>
            </a:r>
            <a:endParaRPr lang="zh-CN" altLang="en-US" sz="1400"/>
          </a:p>
          <a:p>
            <a:r>
              <a:rPr lang="zh-CN" altLang="en-US" sz="1400"/>
              <a:t>        for i in range(len(data_x)):</a:t>
            </a:r>
            <a:endParaRPr lang="zh-CN" altLang="en-US" sz="1400"/>
          </a:p>
          <a:p>
            <a:r>
              <a:rPr lang="zh-CN" altLang="en-US" sz="1400"/>
              <a:t>            a0_t += (a0 + a1 * data_x[i] + a2 * pow(data_x[i], 2) ) - data_y[i]</a:t>
            </a:r>
            <a:endParaRPr lang="zh-CN" altLang="en-US" sz="1400"/>
          </a:p>
          <a:p>
            <a:r>
              <a:rPr lang="zh-CN" altLang="en-US" sz="1400"/>
              <a:t>            a1_t += ((a0 + a1 * data_x[i] + a2 * pow(data_x[i], 2) ) - data_y[i]) * data_x[i]</a:t>
            </a:r>
            <a:endParaRPr lang="zh-CN" altLang="en-US" sz="1400"/>
          </a:p>
          <a:p>
            <a:r>
              <a:rPr lang="zh-CN" altLang="en-US" sz="1400"/>
              <a:t>            a2_t += ((a0 + a1 * data_x[i] + a2 * pow(data_x[i], 2) ) - data_y[i]) * pow(data_x[i], 2)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zh-CN" altLang="en-US">
                <a:sym typeface="+mn-ea"/>
              </a:rPr>
              <a:t>梯度下降法确定拟合参数</a:t>
            </a:r>
            <a:br>
              <a:rPr lang="zh-CN" altLang="en-US"/>
            </a:b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p>
            <a:r>
              <a:rPr lang="zh-CN" altLang="en-US"/>
              <a:t>  </a:t>
            </a:r>
            <a:r>
              <a:rPr lang="en-US" altLang="zh-CN"/>
              <a:t>	</a:t>
            </a:r>
            <a:r>
              <a:rPr lang="zh-CN" altLang="en-US"/>
              <a:t>a0_t = a0_t / m</a:t>
            </a:r>
            <a:endParaRPr lang="zh-CN" altLang="en-US"/>
          </a:p>
          <a:p>
            <a:r>
              <a:rPr lang="zh-CN" altLang="en-US"/>
              <a:t>        a1_t = a1_t / m</a:t>
            </a:r>
            <a:endParaRPr lang="zh-CN" altLang="en-US"/>
          </a:p>
          <a:p>
            <a:r>
              <a:rPr lang="zh-CN" altLang="en-US"/>
              <a:t>        a2_t = a2_t / m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    a0 = a0 - (learn * a0_t)</a:t>
            </a:r>
            <a:endParaRPr lang="zh-CN" altLang="en-US"/>
          </a:p>
          <a:p>
            <a:r>
              <a:rPr lang="zh-CN" altLang="en-US"/>
              <a:t>        a1 = a1 - (learn * a1_t)</a:t>
            </a:r>
            <a:endParaRPr lang="zh-CN" altLang="en-US"/>
          </a:p>
          <a:p>
            <a:r>
              <a:rPr lang="zh-CN" altLang="en-US"/>
              <a:t>        a2 = a2 - (learn * a2_t)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    return a0, a1, a2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最小二乘法确定拟合参数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p>
            <a:r>
              <a:rPr lang="zh-CN" altLang="en-US" sz="1400"/>
              <a:t>def ls(x_data,y_data):</a:t>
            </a:r>
            <a:endParaRPr lang="zh-CN" altLang="en-US" sz="1400"/>
          </a:p>
          <a:p>
            <a:r>
              <a:rPr lang="zh-CN" altLang="en-US" sz="1400"/>
              <a:t>    #二阶拟合，1000个数据，规定A为[1000,3]的矩阵</a:t>
            </a:r>
            <a:endParaRPr lang="zh-CN" altLang="en-US" sz="1400"/>
          </a:p>
          <a:p>
            <a:r>
              <a:rPr lang="zh-CN" altLang="en-US" sz="1400"/>
              <a:t>    A=np.zeros((3,1000))</a:t>
            </a:r>
            <a:endParaRPr lang="zh-CN" altLang="en-US" sz="1400"/>
          </a:p>
          <a:p>
            <a:r>
              <a:rPr lang="zh-CN" altLang="en-US" sz="1400"/>
              <a:t>    for i in range(3):</a:t>
            </a:r>
            <a:endParaRPr lang="zh-CN" altLang="en-US" sz="1400"/>
          </a:p>
          <a:p>
            <a:r>
              <a:rPr lang="zh-CN" altLang="en-US" sz="1400"/>
              <a:t>        A[i]=pow(x_data,i)</a:t>
            </a:r>
            <a:endParaRPr lang="zh-CN" altLang="en-US" sz="1400"/>
          </a:p>
          <a:p>
            <a:r>
              <a:rPr lang="zh-CN" altLang="en-US" sz="1400"/>
              <a:t>    A=A.T</a:t>
            </a:r>
            <a:endParaRPr lang="zh-CN" altLang="en-US" sz="1400"/>
          </a:p>
          <a:p>
            <a:r>
              <a:rPr lang="zh-CN" altLang="en-US" sz="1400"/>
              <a:t>    A_T=A.T</a:t>
            </a:r>
            <a:endParaRPr lang="zh-CN" altLang="en-US" sz="1400"/>
          </a:p>
          <a:p>
            <a:r>
              <a:rPr lang="zh-CN" altLang="en-US" sz="1400"/>
              <a:t>    b=np.zeros(1000)</a:t>
            </a:r>
            <a:endParaRPr lang="zh-CN" altLang="en-US" sz="1400"/>
          </a:p>
          <a:p>
            <a:r>
              <a:rPr lang="zh-CN" altLang="en-US" sz="1400"/>
              <a:t>    b=y_data</a:t>
            </a:r>
            <a:endParaRPr lang="zh-CN" altLang="en-US" sz="1400"/>
          </a:p>
          <a:p>
            <a:r>
              <a:rPr lang="zh-CN" altLang="en-US" sz="1400"/>
              <a:t>    b=b.T</a:t>
            </a:r>
            <a:endParaRPr lang="zh-CN" altLang="en-US" sz="1400"/>
          </a:p>
          <a:p>
            <a:endParaRPr lang="zh-CN" altLang="en-US" sz="1400"/>
          </a:p>
          <a:p>
            <a:endParaRPr lang="zh-CN" altLang="en-US"/>
          </a:p>
          <a:p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/>
        <p:txBody>
          <a:bodyPr/>
          <a:p>
            <a:r>
              <a:rPr lang="zh-CN" altLang="en-US">
                <a:sym typeface="+mn-ea"/>
              </a:rPr>
              <a:t>    x=np.zeros((3,1))</a:t>
            </a:r>
            <a:endParaRPr lang="zh-CN" altLang="en-US"/>
          </a:p>
          <a:p>
            <a:r>
              <a:rPr lang="zh-CN" altLang="en-US">
                <a:sym typeface="+mn-ea"/>
              </a:rPr>
              <a:t>    x=np.dot(np.linalg.inv(np.dot(A_T,A)),(np.dot(A_T,b)))</a:t>
            </a:r>
            <a:endParaRPr lang="zh-CN" altLang="en-US"/>
          </a:p>
          <a:p>
            <a:endParaRPr lang="zh-CN" altLang="en-US"/>
          </a:p>
          <a:p>
            <a:r>
              <a:rPr lang="zh-CN" altLang="en-US">
                <a:sym typeface="+mn-ea"/>
              </a:rPr>
              <a:t>    return x</a:t>
            </a:r>
            <a:endParaRPr lang="zh-CN" altLang="en-US"/>
          </a:p>
          <a:p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ottomTop"/>
  <p:tag name="KSO_WM_SLIDE_BK_DARK_LIGHT" val="2"/>
  <p:tag name="KSO_WM_UNIT_BK_DARK_LIGHT" val="2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  <p:tag name="KSO_WM_SLIDE_BACKGROUND_TYPE" val="bottomTop"/>
  <p:tag name="KSO_WM_SLIDE_BK_DARK_LIGHT" val="2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navigation"/>
  <p:tag name="KSO_WM_SLIDE_BK_DARK_LIGHT" val="2"/>
  <p:tag name="KSO_WM_UNIT_BK_DARK_LIGHT" val="2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  <p:tag name="KSO_WM_SLIDE_BACKGROUND_TYPE" val="navigation"/>
  <p:tag name="KSO_WM_SLIDE_BK_DARK_LIGHT" val="2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belt"/>
  <p:tag name="KSO_WM_SLIDE_BK_DARK_LIGHT" val="2"/>
  <p:tag name="KSO_WM_UNIT_BK_DARK_LIGHT" val="2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  <p:tag name="KSO_WM_SLIDE_BACKGROUND_TYPE" val="belt"/>
  <p:tag name="KSO_WM_SLIDE_BK_DARK_LIGHT" val="2"/>
</p:tagLst>
</file>

<file path=ppt/tags/tag1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18276"/>
</p:tagLst>
</file>

<file path=ppt/tags/tag1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18276"/>
</p:tagLst>
</file>

<file path=ppt/tags/tag1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127.xml><?xml version="1.0" encoding="utf-8"?>
<p:tagLst xmlns:p="http://schemas.openxmlformats.org/presentationml/2006/main">
  <p:tag name="KSO_WM_TEMPLATE_SUBCATEGORY" val="0"/>
  <p:tag name="KSO_WM_TEMPLATE_MASTER_TYPE" val="1"/>
  <p:tag name="KSO_WM_TEMPLATE_COLOR_TYPE" val="1"/>
  <p:tag name="KSO_WM_TAG_VERSION" val="1.0"/>
  <p:tag name="KSO_WM_BEAUTIFY_FLAG" val="#wm#"/>
  <p:tag name="KSO_WM_TEMPLATE_CATEGORY" val="custom"/>
  <p:tag name="KSO_WM_TEMPLATE_INDEX" val="20218276"/>
  <p:tag name="KSO_WM_TEMPLATE_THUMBS_INDEX" val="1、3、5、8、10、11、12、13、16、19"/>
  <p:tag name="KSO_WM_SPECIAL_SOURCE" val="bdnull"/>
</p:tagLst>
</file>

<file path=ppt/tags/tag128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29.xml><?xml version="1.0" encoding="utf-8"?>
<p:tagLst xmlns:p="http://schemas.openxmlformats.org/presentationml/2006/main">
  <p:tag name="KSO_WM_BEAUTIFY_FLAG" val="#wm#"/>
  <p:tag name="KSO_WM_TEMPLATE_CATEGORY" val="custom"/>
  <p:tag name="KSO_WM_TEMPLATE_INDEX" val="20218276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1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2.xml><?xml version="1.0" encoding="utf-8"?>
<p:tagLst xmlns:p="http://schemas.openxmlformats.org/presentationml/2006/main">
  <p:tag name="KSO_WM_BEAUTIFY_FLAG" val="#wm#"/>
  <p:tag name="KSO_WM_TEMPLATE_CATEGORY" val="custom"/>
  <p:tag name="KSO_WM_TEMPLATE_INDEX" val="20218276"/>
</p:tagLst>
</file>

<file path=ppt/tags/tag133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4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5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6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7.xml><?xml version="1.0" encoding="utf-8"?>
<p:tagLst xmlns:p="http://schemas.openxmlformats.org/presentationml/2006/main">
  <p:tag name="KSO_WM_TEMPLATE_CATEGORY" val="custom"/>
  <p:tag name="KSO_WM_TEMPLATE_INDEX" val="20218276"/>
</p:tagLst>
</file>

<file path=ppt/tags/tag138.xml><?xml version="1.0" encoding="utf-8"?>
<p:tagLst xmlns:p="http://schemas.openxmlformats.org/presentationml/2006/main">
  <p:tag name="KSO_WM_TEMPLATE_CATEGORY" val="custom"/>
  <p:tag name="KSO_WM_TEMPLATE_INDEX" val="20218276"/>
  <p:tag name="KSO_WM_SLIDE_MODEL_TYPE" val="dynamicNum"/>
</p:tagLst>
</file>

<file path=ppt/tags/tag139.xml><?xml version="1.0" encoding="utf-8"?>
<p:tagLst xmlns:p="http://schemas.openxmlformats.org/presentationml/2006/main">
  <p:tag name="KSO_WM_BEAUTIFY_FLAG" val="#wm#"/>
  <p:tag name="KSO_WM_TEMPLATE_CATEGORY" val="custom"/>
  <p:tag name="KSO_WM_TEMPLATE_INDEX" val="20218276"/>
  <p:tag name="KSO_WM_SLIDE_MODEL_TYPE" val="dynamicNum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d*1"/>
  <p:tag name="KSO_WM_UNIT_LAYERLEVEL" val="1"/>
  <p:tag name="KSO_WM_TAG_VERSION" val="1.0"/>
  <p:tag name="KSO_WM_BEAUTIFY_FLAG" val="#wm#"/>
  <p:tag name="KSO_WM_UNIT_VALUE" val="1903*876"/>
  <p:tag name="KSO_WM_UNIT_TYPE" val="d"/>
  <p:tag name="KSO_WM_UNIT_INDEX" val="1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i*1"/>
  <p:tag name="KSO_WM_UNIT_LAYERLEVEL" val="1"/>
  <p:tag name="KSO_WM_TAG_VERSION" val="1.0"/>
  <p:tag name="KSO_WM_BEAUTIFY_FLAG" val="#wm#"/>
  <p:tag name="KSO_WM_UNIT_TYPE" val="i"/>
  <p:tag name="KSO_WM_UNIT_INDEX" val="1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  <p:tag name="KSO_WM_SLIDE_BACKGROUND_TYPE" val="general"/>
  <p:tag name="KSO_WM_SLIDE_BK_DARK_LIGHT" val="2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TYPE" val="i"/>
  <p:tag name="KSO_WM_UNIT_INDEX" val="1"/>
  <p:tag name="KSO_WM_UNIT_ID" val="_13*i*1"/>
  <p:tag name="KSO_WM_UNIT_LAYERLEVEL" val="1"/>
  <p:tag name="KSO_WM_TAG_VERSION" val="1.0"/>
  <p:tag name="KSO_WM_BEAUTIFY_FLAG" val="#wm#"/>
  <p:tag name="KSO_WM_UNIT_SUBTYPE" val="h"/>
  <p:tag name="KSO_WM_SLIDE_BACKGROUND_TYPE" val="frame"/>
  <p:tag name="KSO_WM_SLIDE_BK_DARK_LIGHT" val="2"/>
  <p:tag name="KSO_WM_UNIT_BK_DARK_LIGHT" val="2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  <p:tag name="KSO_WM_SLIDE_BACKGROUND_TYPE" val="frame"/>
  <p:tag name="KSO_WM_SLIDE_BK_DARK_LIGHT" val="2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leftRight"/>
  <p:tag name="KSO_WM_SLIDE_BK_DARK_LIGHT" val="2"/>
  <p:tag name="KSO_WM_UNIT_BK_DARK_LIGHT" val="2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  <p:tag name="KSO_WM_SLIDE_BACKGROUND_TYPE" val="leftRight"/>
  <p:tag name="KSO_WM_SLIDE_BK_DARK_LIGHT" val="2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UNIT_SUBTYPE" val="h"/>
  <p:tag name="KSO_WM_SLIDE_BACKGROUND_TYPE" val="topBottom"/>
  <p:tag name="KSO_WM_SLIDE_BK_DARK_LIGHT" val="2"/>
  <p:tag name="KSO_WM_UNIT_BK_DARK_LIGHT" val="2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  <p:tag name="KSO_WM_SLIDE_BACKGROUND_TYPE" val="topBottom"/>
  <p:tag name="KSO_WM_SLIDE_BK_DARK_LIGHT" val="2"/>
</p:tagLst>
</file>

<file path=ppt/theme/theme1.xml><?xml version="1.0" encoding="utf-8"?>
<a:theme xmlns:a="http://schemas.openxmlformats.org/drawingml/2006/main" name="Office 主题​​">
  <a:themeElements>
    <a:clrScheme name="06蓝色空间">
      <a:dk1>
        <a:sysClr val="windowText" lastClr="000000"/>
      </a:dk1>
      <a:lt1>
        <a:sysClr val="window" lastClr="FFFFFF"/>
      </a:lt1>
      <a:dk2>
        <a:srgbClr val="F2F7FD"/>
      </a:dk2>
      <a:lt2>
        <a:srgbClr val="FFFFFF"/>
      </a:lt2>
      <a:accent1>
        <a:srgbClr val="016AFF"/>
      </a:accent1>
      <a:accent2>
        <a:srgbClr val="017CE3"/>
      </a:accent2>
      <a:accent3>
        <a:srgbClr val="018EC7"/>
      </a:accent3>
      <a:accent4>
        <a:srgbClr val="019FAC"/>
      </a:accent4>
      <a:accent5>
        <a:srgbClr val="01B190"/>
      </a:accent5>
      <a:accent6>
        <a:srgbClr val="01C374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 lang="zh-CN" altLang="en-US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2269</Words>
  <Application>WPS 演示</Application>
  <PresentationFormat>宽屏</PresentationFormat>
  <Paragraphs>133</Paragraphs>
  <Slides>12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7</vt:i4>
      </vt:variant>
      <vt:variant>
        <vt:lpstr>幻灯片标题</vt:lpstr>
      </vt:variant>
      <vt:variant>
        <vt:i4>12</vt:i4>
      </vt:variant>
    </vt:vector>
  </HeadingPairs>
  <TitlesOfParts>
    <vt:vector size="28" baseType="lpstr">
      <vt:lpstr>Arial</vt:lpstr>
      <vt:lpstr>宋体</vt:lpstr>
      <vt:lpstr>Wingdings</vt:lpstr>
      <vt:lpstr>微软雅黑</vt:lpstr>
      <vt:lpstr>Times New Roman</vt:lpstr>
      <vt:lpstr>华文楷体</vt:lpstr>
      <vt:lpstr>Arial Unicode MS</vt:lpstr>
      <vt:lpstr>Calibri</vt:lpstr>
      <vt:lpstr>Office 主题​​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Equation.DSMT4</vt:lpstr>
      <vt:lpstr>多项式与最小二乘法</vt:lpstr>
      <vt:lpstr>拟合目标</vt:lpstr>
      <vt:lpstr>算法推导</vt:lpstr>
      <vt:lpstr>求导过程</vt:lpstr>
      <vt:lpstr>PowerPoint 演示文稿</vt:lpstr>
      <vt:lpstr>准备工作 </vt:lpstr>
      <vt:lpstr>梯度下降法确定拟合参数</vt:lpstr>
      <vt:lpstr>梯度下降法确定拟合参数 </vt:lpstr>
      <vt:lpstr>最小二乘法确定拟合参数</vt:lpstr>
      <vt:lpstr>可视化</vt:lpstr>
      <vt:lpstr>计算结果与分析</vt:lpstr>
      <vt:lpstr>二者优劣比较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fisher</cp:lastModifiedBy>
  <cp:revision>6</cp:revision>
  <dcterms:created xsi:type="dcterms:W3CDTF">2021-11-22T08:21:00Z</dcterms:created>
  <dcterms:modified xsi:type="dcterms:W3CDTF">2021-11-22T14:36:31Z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2052-11.1.0.9192</vt:lpwstr>
  </property>
</Properties>
</file>

<file path=docProps/thumbnail.jpeg>
</file>